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3" r:id="rId2"/>
    <p:sldId id="300" r:id="rId3"/>
    <p:sldId id="299" r:id="rId4"/>
    <p:sldId id="274" r:id="rId5"/>
    <p:sldId id="273" r:id="rId6"/>
    <p:sldId id="275" r:id="rId7"/>
    <p:sldId id="276" r:id="rId8"/>
    <p:sldId id="277" r:id="rId9"/>
    <p:sldId id="278" r:id="rId10"/>
    <p:sldId id="281" r:id="rId11"/>
    <p:sldId id="282" r:id="rId12"/>
    <p:sldId id="292" r:id="rId13"/>
    <p:sldId id="328" r:id="rId14"/>
    <p:sldId id="284" r:id="rId15"/>
    <p:sldId id="293" r:id="rId16"/>
    <p:sldId id="285" r:id="rId17"/>
    <p:sldId id="297" r:id="rId18"/>
    <p:sldId id="294" r:id="rId19"/>
    <p:sldId id="295" r:id="rId20"/>
    <p:sldId id="298" r:id="rId21"/>
    <p:sldId id="287" r:id="rId22"/>
    <p:sldId id="286" r:id="rId23"/>
    <p:sldId id="296" r:id="rId24"/>
    <p:sldId id="288" r:id="rId25"/>
    <p:sldId id="289" r:id="rId26"/>
    <p:sldId id="290" r:id="rId27"/>
    <p:sldId id="301" r:id="rId28"/>
    <p:sldId id="303" r:id="rId29"/>
    <p:sldId id="304" r:id="rId30"/>
    <p:sldId id="306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272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A845-C127-4FD0-BB99-A93A72E0DC5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91AA-A175-42AA-B6D9-04D79A0FE0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91AA-A175-42AA-B6D9-04D79A0FE0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9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8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F4E7-52F0-41BB-B8C5-81CE8B0F52B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7A51A-064E-4DDA-B482-8A6D184D17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7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github.com/jerryweihuajing/PostProcessing" TargetMode="Externa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jpeg"/><Relationship Id="rId4" Type="http://schemas.openxmlformats.org/officeDocument/2006/relationships/hyperlink" Target="https://github.com/jerryweihuajing/PostProcessi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hyperlink" Target="https://github.com/jerryweihuajing/PostProcessing" TargetMode="External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10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jerryweihuajing/Post-Processing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8.jpeg"/><Relationship Id="rId4" Type="http://schemas.openxmlformats.org/officeDocument/2006/relationships/hyperlink" Target="https://github.com/jerryweihuajing/PostProcess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1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github.com/jerryweihuajing/PostProcessing" TargetMode="Externa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Processing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github.com/jerryweihuajing/PostProcessing" TargetMode="Externa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6.jpeg"/><Relationship Id="rId4" Type="http://schemas.openxmlformats.org/officeDocument/2006/relationships/hyperlink" Target="https://github.com/jerryweihuajing/Post-Processi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github.com/jerryweihuajing/PostProcessing" TargetMode="Externa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ryweihuajing/Post-Processin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5422" y="1062082"/>
            <a:ext cx="10888392" cy="2387600"/>
          </a:xfrm>
        </p:spPr>
        <p:txBody>
          <a:bodyPr>
            <a:normAutofit/>
          </a:bodyPr>
          <a:lstStyle/>
          <a:p>
            <a:pPr algn="r"/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Imaging and Analysis of Post-processing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for Discrete Element Method 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and its Application</a:t>
            </a:r>
            <a:b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</a:br>
            <a:r>
              <a:rPr lang="en-US" altLang="zh-CN" sz="4000" b="1" dirty="0">
                <a:solidFill>
                  <a:srgbClr val="003399"/>
                </a:solidFill>
                <a:latin typeface="Gill Sans MT" panose="020B0502020104020203" pitchFamily="34" charset="0"/>
              </a:rPr>
              <a:t> 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31183" y="319076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Algorithm Description</a:t>
            </a:r>
          </a:p>
          <a:p>
            <a:pPr algn="r"/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Numerical Simulation Experiment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8125-B380-4D77-94C6-F4D3206C1A0B}"/>
              </a:ext>
            </a:extLst>
          </p:cNvPr>
          <p:cNvSpPr txBox="1"/>
          <p:nvPr/>
        </p:nvSpPr>
        <p:spPr>
          <a:xfrm>
            <a:off x="1910838" y="4670084"/>
            <a:ext cx="7868345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Nanjing University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WEI </a:t>
            </a:r>
            <a:r>
              <a:rPr lang="en-US" altLang="zh-CN" sz="2800" dirty="0" err="1">
                <a:latin typeface="Bahnschrift SemiLight" panose="020B0502040204020203" pitchFamily="34" charset="0"/>
              </a:rPr>
              <a:t>Huajing</a:t>
            </a:r>
            <a:endParaRPr lang="en-US" altLang="zh-CN" sz="2800" dirty="0">
              <a:latin typeface="Bahnschrift SemiLight" panose="020B05020402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Bahnschrift SemiLight" panose="020B0502040204020203" pitchFamily="34" charset="0"/>
              </a:rPr>
              <a:t>22/05/2020</a:t>
            </a:r>
            <a:endParaRPr lang="zh-CN" altLang="en-US" sz="28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83" y="4670084"/>
            <a:ext cx="1296000" cy="16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Color Mapping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zh-CN" sz="4000" dirty="0">
              <a:latin typeface="Bahnschrift SemiLight" panose="020B0502040204020203" pitchFamily="34" charset="0"/>
              <a:ea typeface="+mj-ea"/>
              <a:cs typeface="+mj-cs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352"/>
            <a:ext cx="520506" cy="3954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315" y="1861352"/>
            <a:ext cx="5366708" cy="3883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F65A4A-D9AF-4688-9131-E04D96467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27120" cy="362712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627120" cy="3627120"/>
          </a:xfrm>
          <a:prstGeom prst="rect">
            <a:avLst/>
          </a:prstGeom>
        </p:spPr>
      </p:pic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5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1123"/>
            <a:ext cx="3600000" cy="355575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44327"/>
            <a:ext cx="3600000" cy="35557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8"/>
            <a:ext cx="3600000" cy="35765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Rasterization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3A39F3-DC3A-4C32-909F-0ED9880F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  <p:pic>
        <p:nvPicPr>
          <p:cNvPr id="12" name="图片 11" descr="E:\GitHub\YADEM\Post-Processing\2D\scatters.png">
            <a:extLst>
              <a:ext uri="{FF2B5EF4-FFF2-40B4-BE49-F238E27FC236}">
                <a16:creationId xmlns:a16="http://schemas.microsoft.com/office/drawing/2014/main" id="{C0B6AE2B-5DD9-4DCA-B7EC-E055CAF7BC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20000" cy="42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GitHub\YADEM\Post-Processing\2D\rasterization.png">
            <a:extLst>
              <a:ext uri="{FF2B5EF4-FFF2-40B4-BE49-F238E27FC236}">
                <a16:creationId xmlns:a16="http://schemas.microsoft.com/office/drawing/2014/main" id="{D877E494-FEE0-48AC-8B88-3E58630C6D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2295"/>
            <a:ext cx="4320000" cy="4255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627120" cy="3627120"/>
          </a:xfrm>
        </p:spPr>
      </p:pic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27120" cy="36271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Boundary Extraction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AF1CA2-9C47-41E7-9A07-ECA9E3BDB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6" y="1690688"/>
            <a:ext cx="3600000" cy="3541597"/>
          </a:xfr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87" y="1690689"/>
            <a:ext cx="3600000" cy="35415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1690689"/>
            <a:ext cx="3600000" cy="354159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27120" cy="3627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007242" y="1792250"/>
                <a:ext cx="5103260" cy="866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type m:val="lin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𝑉𝑎𝑙𝑢𝑒</m:t>
                                  </m:r>
                                </m:num>
                                <m:den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𝐷𝑖𝑠𝑡𝑎𝑛𝑐𝑒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type m:val="lin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</a:rPr>
                                    <m:t>𝐷𝑖𝑠𝑡𝑎𝑛𝑐𝑒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2400" dirty="0">
                  <a:latin typeface="Bahnschrift SemiLight" panose="020B0502040204020203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42" y="1792250"/>
                <a:ext cx="5103260" cy="866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647027" y="1825625"/>
            <a:ext cx="3360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Inverse Distance Weighting: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2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16887" cy="43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95" y="1686511"/>
            <a:ext cx="3600000" cy="35557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90" y="1686511"/>
            <a:ext cx="3600000" cy="35557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990" y="1686511"/>
            <a:ext cx="3600000" cy="35765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86510"/>
            <a:ext cx="3600000" cy="35765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3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22" y="1714111"/>
            <a:ext cx="3600000" cy="35765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Content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Background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Discussion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086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CN" sz="4000" dirty="0">
                <a:latin typeface="Bahnschrift SemiLight" panose="020B0502040204020203" pitchFamily="34" charset="0"/>
              </a:rPr>
              <a:t>Spatial Interpolation</a:t>
            </a:r>
          </a:p>
        </p:txBody>
      </p:sp>
      <p:pic>
        <p:nvPicPr>
          <p:cNvPr id="4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668651-BAAB-449F-920E-5253D6576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3521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90688"/>
            <a:ext cx="3600000" cy="35415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8"/>
            <a:ext cx="3600000" cy="354159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6" y="1690688"/>
            <a:ext cx="3627120" cy="3627120"/>
          </a:xfrm>
        </p:spPr>
      </p:pic>
      <p:pic>
        <p:nvPicPr>
          <p:cNvPr id="12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27120" cy="362712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0FC9E21-8BD6-4D9C-85FE-80623122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Erosion and Expansion</a:t>
            </a:r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Erosion and Expansion</a:t>
            </a:r>
            <a:endParaRPr lang="zh-CN" altLang="en-US" sz="40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627120" cy="362712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27120" cy="3627120"/>
          </a:xfrm>
          <a:prstGeom prst="rect">
            <a:avLst/>
          </a:prstGeom>
        </p:spPr>
      </p:pic>
      <p:pic>
        <p:nvPicPr>
          <p:cNvPr id="8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5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8CEFC9-0A41-4083-91BD-1AD944F1A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0FC9E21-8BD6-4D9C-85FE-80623122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Erosion and Expansion</a:t>
            </a:r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20000" cy="4249916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9"/>
            <a:ext cx="4320000" cy="4249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</a:rPr>
              <a:t>Join the boundary to make it complete.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961" y="1690687"/>
            <a:ext cx="3454839" cy="2111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961" y="4019540"/>
            <a:ext cx="3454838" cy="2157423"/>
          </a:xfrm>
          <a:prstGeom prst="rect">
            <a:avLst/>
          </a:prstGeom>
        </p:spPr>
      </p:pic>
      <p:pic>
        <p:nvPicPr>
          <p:cNvPr id="7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5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C802FBA1-69EF-463C-9EE1-B5034370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Erosion and Expansion</a:t>
            </a:r>
            <a:endParaRPr lang="zh-CN" altLang="en-US" sz="4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BF113B-697D-4507-A5D9-4F0C12EB9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0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7181"/>
            <a:ext cx="3627120" cy="3627120"/>
          </a:xfrm>
        </p:spPr>
      </p:pic>
      <p:pic>
        <p:nvPicPr>
          <p:cNvPr id="6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4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3886" y="5304301"/>
            <a:ext cx="3415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Window from Image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01686" y="5304301"/>
            <a:ext cx="3415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Gaussian Kernel</a:t>
            </a:r>
            <a:endParaRPr lang="zh-CN" altLang="en-US" sz="2000" dirty="0">
              <a:latin typeface="Bahnschrift SemiLight" panose="020B0502040204020203" pitchFamily="34" charset="0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627120" cy="36271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0E22F4-D3F9-42A4-86FA-3A3D1AD96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Gaussian Filtering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</a:rPr>
              <a:t>Highlight consecutive signal and suppress spike.</a:t>
            </a:r>
            <a:endParaRPr lang="zh-CN" altLang="en-US" sz="2400" dirty="0">
              <a:latin typeface="Bahnschrift SemiLight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226" y="4158580"/>
            <a:ext cx="3114574" cy="20183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971" y="1825625"/>
            <a:ext cx="3114829" cy="1928228"/>
          </a:xfrm>
          <a:prstGeom prst="rect">
            <a:avLst/>
          </a:prstGeom>
        </p:spPr>
      </p:pic>
      <p:pic>
        <p:nvPicPr>
          <p:cNvPr id="7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5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00E22F4-D3F9-42A4-86FA-3A3D1AD96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Content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Background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Discussion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135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Base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23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9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5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5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Content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Background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Discussion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451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Thickness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95" y="1690688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7"/>
            <a:ext cx="6119495" cy="410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Width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433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Depth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Salt Offset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4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Orientation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6048"/>
            <a:ext cx="6119495" cy="40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2662873"/>
            <a:ext cx="6119495" cy="40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Inclination(-)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1143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Depth(-)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1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Background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DEM: Discrete Element Model</a:t>
            </a:r>
          </a:p>
          <a:p>
            <a:r>
              <a:rPr lang="en-US" altLang="zh-CN" sz="2000" dirty="0" err="1">
                <a:latin typeface="Bahnschrift SemiLight" panose="020B0502040204020203" pitchFamily="34" charset="0"/>
                <a:ea typeface="+mj-ea"/>
                <a:cs typeface="+mj-cs"/>
              </a:rPr>
              <a:t>Microgranular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 system for macroscopic object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Based on Newtonian mechanics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Masses of computation</a:t>
            </a:r>
          </a:p>
        </p:txBody>
      </p:sp>
      <p:pic>
        <p:nvPicPr>
          <p:cNvPr id="4" name="Picture 2" descr="_images/spheres-contact-stiffn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2936"/>
            <a:ext cx="3855720" cy="23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39" y="3661680"/>
            <a:ext cx="5168705" cy="251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pecimen_t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6" y="1004855"/>
            <a:ext cx="4865014" cy="252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1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50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Offset(-)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41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Scale-Bottom(+)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2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Scale-Bottom(-)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31958"/>
            <a:ext cx="611949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Scale-Surface(+)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5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Fault Scale-Surface(-)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169068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95" y="4228148"/>
            <a:ext cx="6119495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A3D7B6-676A-4DDC-8FB3-213FE9C36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4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Content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Background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Discussion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109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Conclusion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>
                <a:latin typeface="Bahnschrift SemiLight" panose="020B0502040204020203" pitchFamily="34" charset="0"/>
                <a:ea typeface="+mj-ea"/>
                <a:cs typeface="+mj-cs"/>
              </a:rPr>
              <a:t>DEMpost</a:t>
            </a:r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 is proved to be reliable.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Salt layer influence tectonics a lot.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Pre-existing fracture has a huge impact in many ways.</a:t>
            </a:r>
          </a:p>
        </p:txBody>
      </p:sp>
    </p:spTree>
    <p:extLst>
      <p:ext uri="{BB962C8B-B14F-4D97-AF65-F5344CB8AC3E}">
        <p14:creationId xmlns:p14="http://schemas.microsoft.com/office/powerpoint/2010/main" val="11495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Acknowledgement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9505" y="3244334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67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Graphics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72" y="1690688"/>
            <a:ext cx="4448928" cy="4351338"/>
          </a:xfrm>
        </p:spPr>
      </p:pic>
      <p:sp>
        <p:nvSpPr>
          <p:cNvPr id="5" name="矩形 4"/>
          <p:cNvSpPr/>
          <p:nvPr/>
        </p:nvSpPr>
        <p:spPr>
          <a:xfrm>
            <a:off x="838200" y="2713715"/>
            <a:ext cx="19775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</a:rPr>
              <a:t>x1, y1, z1, r1…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x2, y2, z2, r2…</a:t>
            </a:r>
            <a:endParaRPr lang="zh-CN" altLang="en-US" sz="2000" dirty="0">
              <a:latin typeface="Bahnschrift SemiLight" panose="020B0502040204020203" pitchFamily="34" charset="0"/>
            </a:endParaRP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x3 y3, z3, r3…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…, …, …, …, ...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…, …, …, …, ...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…, …, …, …, ...</a:t>
            </a:r>
            <a:endParaRPr lang="zh-CN" altLang="en-US" sz="2000" dirty="0">
              <a:latin typeface="Bahnschrift SemiLight" panose="020B0502040204020203" pitchFamily="34" charset="0"/>
            </a:endParaRPr>
          </a:p>
          <a:p>
            <a:r>
              <a:rPr lang="en-US" altLang="zh-CN" sz="2000" dirty="0" err="1">
                <a:latin typeface="Bahnschrift SemiLight" panose="020B0502040204020203" pitchFamily="34" charset="0"/>
              </a:rPr>
              <a:t>xn</a:t>
            </a:r>
            <a:r>
              <a:rPr lang="en-US" altLang="zh-CN" sz="2000" dirty="0">
                <a:latin typeface="Bahnschrift SemiLight" panose="020B0502040204020203" pitchFamily="34" charset="0"/>
              </a:rPr>
              <a:t>, </a:t>
            </a:r>
            <a:r>
              <a:rPr lang="en-US" altLang="zh-CN" sz="2000" dirty="0" err="1">
                <a:latin typeface="Bahnschrift SemiLight" panose="020B0502040204020203" pitchFamily="34" charset="0"/>
              </a:rPr>
              <a:t>yn</a:t>
            </a:r>
            <a:r>
              <a:rPr lang="en-US" altLang="zh-CN" sz="2000" dirty="0">
                <a:latin typeface="Bahnschrift SemiLight" panose="020B0502040204020203" pitchFamily="34" charset="0"/>
              </a:rPr>
              <a:t>, </a:t>
            </a:r>
            <a:r>
              <a:rPr lang="en-US" altLang="zh-CN" sz="2000" dirty="0" err="1">
                <a:latin typeface="Bahnschrift SemiLight" panose="020B0502040204020203" pitchFamily="34" charset="0"/>
              </a:rPr>
              <a:t>zn</a:t>
            </a:r>
            <a:r>
              <a:rPr lang="en-US" altLang="zh-CN" sz="2000" dirty="0">
                <a:latin typeface="Bahnschrift SemiLight" panose="020B0502040204020203" pitchFamily="34" charset="0"/>
              </a:rPr>
              <a:t>, </a:t>
            </a:r>
            <a:r>
              <a:rPr lang="en-US" altLang="zh-CN" sz="2000" dirty="0" err="1">
                <a:latin typeface="Bahnschrift SemiLight" panose="020B0502040204020203" pitchFamily="34" charset="0"/>
              </a:rPr>
              <a:t>rn</a:t>
            </a:r>
            <a:r>
              <a:rPr lang="en-US" altLang="zh-CN" sz="2000" dirty="0">
                <a:latin typeface="Bahnschrift SemiLight" panose="020B0502040204020203" pitchFamily="34" charset="0"/>
              </a:rPr>
              <a:t>…</a:t>
            </a:r>
            <a:endParaRPr lang="zh-CN" altLang="en-US" sz="2000" dirty="0">
              <a:latin typeface="Bahnschrift SemiLight" panose="020B0502040204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1772" y="3158471"/>
            <a:ext cx="17370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</a:rPr>
              <a:t>text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Image</a:t>
            </a:r>
            <a:endParaRPr lang="zh-CN" altLang="en-US" sz="40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05" y="1690688"/>
            <a:ext cx="4423095" cy="4351338"/>
          </a:xfrm>
        </p:spPr>
      </p:pic>
      <p:sp>
        <p:nvSpPr>
          <p:cNvPr id="6" name="矩形 5"/>
          <p:cNvSpPr/>
          <p:nvPr/>
        </p:nvSpPr>
        <p:spPr>
          <a:xfrm>
            <a:off x="905180" y="2742972"/>
            <a:ext cx="19775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Bahnschrift SemiLight" panose="020B0502040204020203" pitchFamily="34" charset="0"/>
              </a:rPr>
              <a:t>1,1,1,1,1,1,…1,1,2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0,0,0,0,…0,0,0</a:t>
            </a:r>
            <a:endParaRPr lang="zh-CN" altLang="en-US" sz="2000" dirty="0">
              <a:latin typeface="Bahnschrift SemiLight" panose="020B0502040204020203" pitchFamily="34" charset="0"/>
            </a:endParaRP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1,1,2,2,2,…1,1,1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…, …, …, …, ...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…, …, …, …, ...</a:t>
            </a: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…, …, …, …, ...</a:t>
            </a:r>
            <a:endParaRPr lang="zh-CN" altLang="en-US" sz="2000" dirty="0">
              <a:latin typeface="Bahnschrift SemiLight" panose="020B0502040204020203" pitchFamily="34" charset="0"/>
            </a:endParaRPr>
          </a:p>
          <a:p>
            <a:r>
              <a:rPr lang="en-US" altLang="zh-CN" sz="2000" dirty="0">
                <a:latin typeface="Bahnschrift SemiLight" panose="020B0502040204020203" pitchFamily="34" charset="0"/>
              </a:rPr>
              <a:t>2,2,2,1,1…,1,2,2</a:t>
            </a:r>
            <a:endParaRPr lang="zh-CN" altLang="en-US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22385" y="3158471"/>
            <a:ext cx="25686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70C0"/>
                </a:solidFill>
                <a:latin typeface="Gill Sans MT" panose="020B0502020104020203" pitchFamily="34" charset="0"/>
              </a:rPr>
              <a:t>matrix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Importance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00" y="1690688"/>
            <a:ext cx="3600000" cy="35415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00" y="1690688"/>
            <a:ext cx="3600000" cy="3541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00000" cy="3541596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Content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Background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Bahnschrift SemiLight" panose="020B0502040204020203" pitchFamily="34" charset="0"/>
                <a:ea typeface="+mj-ea"/>
                <a:cs typeface="+mj-cs"/>
              </a:rPr>
              <a:t>Algorithm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Experiment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Discussion</a:t>
            </a:r>
          </a:p>
          <a:p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5202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Bahnschrift SemiLight" panose="020B0502040204020203" pitchFamily="34" charset="0"/>
              </a:rPr>
              <a:t>Algorithm</a:t>
            </a:r>
            <a:endParaRPr lang="zh-CN" altLang="en-US" sz="4000" dirty="0">
              <a:latin typeface="Bahnschrift SemiLight" panose="020B0502040204020203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Bahnschrift SemiLight" panose="020B0502040204020203" pitchFamily="34" charset="0"/>
                <a:ea typeface="+mj-ea"/>
                <a:cs typeface="+mj-cs"/>
              </a:rPr>
              <a:t>Graphics to Image: String to Matrix</a:t>
            </a:r>
          </a:p>
          <a:p>
            <a:pPr marL="342900" indent="-342900"/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Color Mapping</a:t>
            </a:r>
          </a:p>
          <a:p>
            <a:pPr marL="342900" indent="-342900"/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Rasterization</a:t>
            </a:r>
          </a:p>
          <a:p>
            <a:pPr marL="342900" indent="-342900"/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Boundary Extraction</a:t>
            </a:r>
          </a:p>
          <a:p>
            <a:pPr marL="342900" indent="-342900"/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Spatial Interpolation</a:t>
            </a:r>
          </a:p>
          <a:p>
            <a:pPr marL="342900" indent="-342900"/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Erosion and Expansion</a:t>
            </a:r>
          </a:p>
          <a:p>
            <a:pPr marL="342900" indent="-342900"/>
            <a:r>
              <a:rPr lang="en-US" altLang="zh-CN" sz="2000" dirty="0">
                <a:latin typeface="Bahnschrift SemiLight" panose="020B0502040204020203" pitchFamily="34" charset="0"/>
                <a:ea typeface="+mj-ea"/>
                <a:cs typeface="+mj-cs"/>
              </a:rPr>
              <a:t>Gaussian Filtering</a:t>
            </a:r>
          </a:p>
          <a:p>
            <a:pPr marL="342900" indent="-342900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3076" name="Picture 4" descr="https://timgsa.baidu.com/timg?image&amp;quality=80&amp;size=b9999_10000&amp;sec=1571942598977&amp;di=62fda19cdc0fe8b6213b1b0e335bd1ba&amp;imgtype=0&amp;src=http%3A%2F%2Fcdn.onlinewebfonts.com%2Fsvg%2Fimg_3263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975393"/>
            <a:ext cx="727364" cy="7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587482" y="6383355"/>
            <a:ext cx="7766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latin typeface="Bahnschrift SemiLight" panose="020B0502040204020203" pitchFamily="34" charset="0"/>
              </a:rPr>
              <a:t>GitHub: </a:t>
            </a:r>
            <a:r>
              <a:rPr lang="en-US" altLang="zh-CN" sz="1600" dirty="0">
                <a:latin typeface="Bahnschrift SemiLight" panose="020B0502040204020203" pitchFamily="34" charset="0"/>
                <a:hlinkClick r:id="rId3"/>
              </a:rPr>
              <a:t>https://github.com/jerryweihuajing/Post-Processing</a:t>
            </a:r>
            <a:endParaRPr lang="en-US" altLang="zh-CN" sz="1600" dirty="0">
              <a:latin typeface="Bahnschrift SemiLight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80" y="1825625"/>
            <a:ext cx="3627120" cy="36271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F65A4A-D9AF-4688-9131-E04D96467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0" y="681037"/>
            <a:ext cx="2331720" cy="579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" y="6440600"/>
            <a:ext cx="1176530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AEACE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AEACE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</TotalTime>
  <Words>507</Words>
  <Application>Microsoft Office PowerPoint</Application>
  <PresentationFormat>宽屏</PresentationFormat>
  <Paragraphs>136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等线</vt:lpstr>
      <vt:lpstr>等线 Light</vt:lpstr>
      <vt:lpstr>Arial</vt:lpstr>
      <vt:lpstr>Bahnschrift SemiLight</vt:lpstr>
      <vt:lpstr>Cambria Math</vt:lpstr>
      <vt:lpstr>Gill Sans MT</vt:lpstr>
      <vt:lpstr>Office 主题​​</vt:lpstr>
      <vt:lpstr>Imaging and Analysis of Post-processing  for Discrete Element Method  and its Application  </vt:lpstr>
      <vt:lpstr>Content</vt:lpstr>
      <vt:lpstr>Content</vt:lpstr>
      <vt:lpstr>Background</vt:lpstr>
      <vt:lpstr>Graphics</vt:lpstr>
      <vt:lpstr>Image</vt:lpstr>
      <vt:lpstr>Importance</vt:lpstr>
      <vt:lpstr>Content</vt:lpstr>
      <vt:lpstr>Algorithm</vt:lpstr>
      <vt:lpstr>Color Mapping</vt:lpstr>
      <vt:lpstr>Rasterization</vt:lpstr>
      <vt:lpstr>Rasterization</vt:lpstr>
      <vt:lpstr>Rasterization</vt:lpstr>
      <vt:lpstr>Boundary Extraction</vt:lpstr>
      <vt:lpstr>Boundary Extraction</vt:lpstr>
      <vt:lpstr>Spatial Interpolation</vt:lpstr>
      <vt:lpstr>Spatial Interpolation</vt:lpstr>
      <vt:lpstr>Spatial Interpolation</vt:lpstr>
      <vt:lpstr>Spatial Interpolation</vt:lpstr>
      <vt:lpstr>Spatial Interpolation</vt:lpstr>
      <vt:lpstr>Erosion and Expansion</vt:lpstr>
      <vt:lpstr>Erosion and Expansion</vt:lpstr>
      <vt:lpstr>Erosion and Expansion</vt:lpstr>
      <vt:lpstr>Erosion and Expansion</vt:lpstr>
      <vt:lpstr>Gaussian Filtering</vt:lpstr>
      <vt:lpstr>Gaussian Filtering</vt:lpstr>
      <vt:lpstr>Content</vt:lpstr>
      <vt:lpstr>Base</vt:lpstr>
      <vt:lpstr>Salt Thickness</vt:lpstr>
      <vt:lpstr>Salt Thickness</vt:lpstr>
      <vt:lpstr>Salt Width</vt:lpstr>
      <vt:lpstr>Salt Depth</vt:lpstr>
      <vt:lpstr>Salt Offset</vt:lpstr>
      <vt:lpstr>Fault Orientation</vt:lpstr>
      <vt:lpstr>Fault Inclination(+)</vt:lpstr>
      <vt:lpstr>Fault Inclination(-)</vt:lpstr>
      <vt:lpstr>Fault Depth(+)</vt:lpstr>
      <vt:lpstr>Fault Depth(-)</vt:lpstr>
      <vt:lpstr>Fault Offset(+)</vt:lpstr>
      <vt:lpstr>Fault Offset(+)</vt:lpstr>
      <vt:lpstr>Fault Offset(-)</vt:lpstr>
      <vt:lpstr>Fault Offset(-)</vt:lpstr>
      <vt:lpstr>Fault Scale-Bottom(+)</vt:lpstr>
      <vt:lpstr>Fault Scale-Bottom(-)</vt:lpstr>
      <vt:lpstr>Fault Scale-Surface(+)</vt:lpstr>
      <vt:lpstr>Fault Scale-Surface(-)</vt:lpstr>
      <vt:lpstr>Content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华敬</dc:creator>
  <cp:lastModifiedBy>魏华敬</cp:lastModifiedBy>
  <cp:revision>182</cp:revision>
  <dcterms:created xsi:type="dcterms:W3CDTF">2019-10-24T05:35:00Z</dcterms:created>
  <dcterms:modified xsi:type="dcterms:W3CDTF">2020-05-22T06:05:12Z</dcterms:modified>
</cp:coreProperties>
</file>